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65"/>
  </p:notesMasterIdLst>
  <p:sldIdLst>
    <p:sldId id="256" r:id="rId2"/>
    <p:sldId id="326" r:id="rId3"/>
    <p:sldId id="327" r:id="rId4"/>
    <p:sldId id="328" r:id="rId5"/>
    <p:sldId id="330" r:id="rId6"/>
    <p:sldId id="325" r:id="rId7"/>
    <p:sldId id="329" r:id="rId8"/>
    <p:sldId id="320" r:id="rId9"/>
    <p:sldId id="377" r:id="rId10"/>
    <p:sldId id="378" r:id="rId11"/>
    <p:sldId id="379" r:id="rId12"/>
    <p:sldId id="334" r:id="rId13"/>
    <p:sldId id="371" r:id="rId14"/>
    <p:sldId id="337" r:id="rId15"/>
    <p:sldId id="380" r:id="rId16"/>
    <p:sldId id="381" r:id="rId17"/>
    <p:sldId id="333" r:id="rId18"/>
    <p:sldId id="382" r:id="rId19"/>
    <p:sldId id="383" r:id="rId20"/>
    <p:sldId id="349" r:id="rId21"/>
    <p:sldId id="376" r:id="rId22"/>
    <p:sldId id="350" r:id="rId23"/>
    <p:sldId id="370" r:id="rId24"/>
    <p:sldId id="373" r:id="rId25"/>
    <p:sldId id="374" r:id="rId26"/>
    <p:sldId id="341" r:id="rId27"/>
    <p:sldId id="342" r:id="rId28"/>
    <p:sldId id="343" r:id="rId29"/>
    <p:sldId id="344" r:id="rId30"/>
    <p:sldId id="345" r:id="rId31"/>
    <p:sldId id="339" r:id="rId32"/>
    <p:sldId id="340" r:id="rId33"/>
    <p:sldId id="346" r:id="rId34"/>
    <p:sldId id="347" r:id="rId35"/>
    <p:sldId id="375" r:id="rId36"/>
    <p:sldId id="355" r:id="rId37"/>
    <p:sldId id="384" r:id="rId38"/>
    <p:sldId id="356" r:id="rId39"/>
    <p:sldId id="385" r:id="rId40"/>
    <p:sldId id="351" r:id="rId41"/>
    <p:sldId id="352" r:id="rId42"/>
    <p:sldId id="386" r:id="rId43"/>
    <p:sldId id="389" r:id="rId44"/>
    <p:sldId id="358" r:id="rId45"/>
    <p:sldId id="360" r:id="rId46"/>
    <p:sldId id="387" r:id="rId47"/>
    <p:sldId id="357" r:id="rId48"/>
    <p:sldId id="388" r:id="rId49"/>
    <p:sldId id="359" r:id="rId50"/>
    <p:sldId id="363" r:id="rId51"/>
    <p:sldId id="364" r:id="rId52"/>
    <p:sldId id="390" r:id="rId53"/>
    <p:sldId id="361" r:id="rId54"/>
    <p:sldId id="362" r:id="rId55"/>
    <p:sldId id="393" r:id="rId56"/>
    <p:sldId id="394" r:id="rId57"/>
    <p:sldId id="367" r:id="rId58"/>
    <p:sldId id="368" r:id="rId59"/>
    <p:sldId id="391" r:id="rId60"/>
    <p:sldId id="365" r:id="rId61"/>
    <p:sldId id="392" r:id="rId62"/>
    <p:sldId id="366" r:id="rId63"/>
    <p:sldId id="369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n Ghislain" initials="MG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409"/>
    <a:srgbClr val="FF7C53"/>
    <a:srgbClr val="FF612F"/>
    <a:srgbClr val="CC3300"/>
    <a:srgbClr val="FF66FF"/>
    <a:srgbClr val="FF9933"/>
    <a:srgbClr val="FF9371"/>
    <a:srgbClr val="FFFF99"/>
    <a:srgbClr val="CC99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84560" autoAdjust="0"/>
  </p:normalViewPr>
  <p:slideViewPr>
    <p:cSldViewPr snapToGrid="0">
      <p:cViewPr varScale="1">
        <p:scale>
          <a:sx n="67" d="100"/>
          <a:sy n="67" d="100"/>
        </p:scale>
        <p:origin x="-504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3371-8AF0-4DAE-ADC5-1C41001DCA90}" type="datetimeFigureOut">
              <a:rPr lang="fr-FR" smtClean="0"/>
              <a:pPr/>
              <a:t>10/03/2017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1DF4-E009-40A5-849D-5B3C75813B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26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901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326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969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969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780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391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391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391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2965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2965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296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4085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18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6910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7587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5394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9179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7863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310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882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3129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897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3560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1262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3276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7145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9621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0332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816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8767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8767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9806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980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2267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7669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97370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97370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9737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8628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188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1881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1844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5992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599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64944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2889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0499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04995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34507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46208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46208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46208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85881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29379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2937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69612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14136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79759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79759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068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899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326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32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89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466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8284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8644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312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2571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285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838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2025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504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092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6204-9C85-4614-836B-A56D8BE0E909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D579-53CC-4F1E-9F40-4FAE31DEA4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424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239" y="246743"/>
            <a:ext cx="9144000" cy="2152361"/>
          </a:xfrm>
          <a:solidFill>
            <a:schemeClr val="accent5">
              <a:lumMod val="40000"/>
              <a:lumOff val="60000"/>
              <a:alpha val="63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sz="4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Atelier ‘</a:t>
            </a:r>
            <a:r>
              <a:rPr lang="fr-FR" sz="48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Reporting</a:t>
            </a:r>
            <a:r>
              <a:rPr lang="fr-FR" sz="4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 STOC Capture’</a:t>
            </a:r>
            <a:br>
              <a:rPr lang="fr-FR" sz="4800" b="1" dirty="0" smtClean="0">
                <a:solidFill>
                  <a:srgbClr val="0000FF"/>
                </a:solidFill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Indicateurs </a:t>
            </a:r>
            <a:r>
              <a:rPr lang="fr-FR" sz="3600" b="1" dirty="0">
                <a:solidFill>
                  <a:srgbClr val="FF0000"/>
                </a:solidFill>
                <a:ea typeface="Times New Roman"/>
                <a:cs typeface="Times New Roman"/>
              </a:rPr>
              <a:t>locaux </a:t>
            </a: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de fonctionnement</a:t>
            </a:r>
            <a:b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des populations d’oiseaux communs </a:t>
            </a:r>
            <a:b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à partir de données de baguage</a:t>
            </a:r>
            <a:endParaRPr lang="fr-F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4499" y="3866333"/>
            <a:ext cx="9144000" cy="799604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Romain Lorrillière (lorrilliere@mnhn.fr)</a:t>
            </a:r>
          </a:p>
          <a:p>
            <a:r>
              <a:rPr lang="fr-FR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Chercheur &amp; Concepteur du script de ‘</a:t>
            </a:r>
            <a:r>
              <a:rPr lang="fr-FR" dirty="0" err="1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reporting</a:t>
            </a:r>
            <a:r>
              <a:rPr lang="fr-FR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’</a:t>
            </a:r>
            <a:endParaRPr lang="fr-FR" b="1" dirty="0" smtClean="0">
              <a:solidFill>
                <a:srgbClr val="FF0000"/>
              </a:solidFill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0" y="1371600"/>
            <a:ext cx="1828800" cy="1371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0" y="2743200"/>
            <a:ext cx="1828800" cy="1371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1371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63200" y="4102100"/>
            <a:ext cx="1828800" cy="1371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0" y="5473700"/>
            <a:ext cx="1828800" cy="1371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274300" y="0"/>
            <a:ext cx="190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93288" y="5919400"/>
            <a:ext cx="1957422" cy="9386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281" y="4923513"/>
            <a:ext cx="2313437" cy="84734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4" y="4815253"/>
            <a:ext cx="3255883" cy="1948401"/>
          </a:xfrm>
          <a:prstGeom prst="rect">
            <a:avLst/>
          </a:prstGeom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584499" y="2699682"/>
            <a:ext cx="9144000" cy="867802"/>
          </a:xfrm>
          <a:prstGeom prst="rect">
            <a:avLst/>
          </a:prstGeom>
          <a:solidFill>
            <a:schemeClr val="accent5">
              <a:lumMod val="40000"/>
              <a:lumOff val="60000"/>
              <a:alpha val="63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4800" b="1" dirty="0" smtClean="0">
                <a:solidFill>
                  <a:srgbClr val="0000FF"/>
                </a:solidFill>
                <a:cs typeface="Times New Roman"/>
              </a:rPr>
              <a:t>Interprétation des indicateurs? </a:t>
            </a:r>
            <a:endParaRPr lang="fr-F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00799" y="4687056"/>
            <a:ext cx="21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le soutien de:</a:t>
            </a:r>
            <a:endParaRPr lang="fr-FR" dirty="0"/>
          </a:p>
        </p:txBody>
      </p:sp>
      <p:pic>
        <p:nvPicPr>
          <p:cNvPr id="22" name="Picture 16" descr="logo-npc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3568" y="5219259"/>
            <a:ext cx="1451616" cy="158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Fondation Biodiversité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243" y="5713626"/>
            <a:ext cx="14573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logo ministère de l'environnement&quot;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5184" y="5204745"/>
            <a:ext cx="1249116" cy="1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2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</a:t>
            </a:r>
            <a:r>
              <a:rPr lang="fr-FR" b="1" dirty="0">
                <a:solidFill>
                  <a:schemeClr val="bg1"/>
                </a:solidFill>
              </a:rPr>
              <a:t>prépare-t-on </a:t>
            </a:r>
            <a:r>
              <a:rPr lang="fr-FR" b="1" dirty="0" smtClean="0">
                <a:solidFill>
                  <a:schemeClr val="bg1"/>
                </a:solidFill>
              </a:rPr>
              <a:t>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1511"/>
            <a:ext cx="10515600" cy="4351338"/>
          </a:xfrm>
        </p:spPr>
        <p:txBody>
          <a:bodyPr/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protocole STOC est contraignant !!!</a:t>
            </a:r>
          </a:p>
          <a:p>
            <a:pPr lvl="1"/>
            <a:r>
              <a:rPr lang="fr-FR" dirty="0" smtClean="0"/>
              <a:t>Mais des libertés laissées aux bagueurs entrainent des efforts d’échantillonnage différents</a:t>
            </a:r>
          </a:p>
          <a:p>
            <a:pPr lvl="2"/>
            <a:r>
              <a:rPr lang="fr-FR" dirty="0" smtClean="0"/>
              <a:t>Durée d’ouverture </a:t>
            </a:r>
            <a:r>
              <a:rPr lang="fr-FR" dirty="0"/>
              <a:t>des filets</a:t>
            </a:r>
          </a:p>
          <a:p>
            <a:pPr lvl="2"/>
            <a:r>
              <a:rPr lang="fr-FR" dirty="0" smtClean="0"/>
              <a:t>Nombre </a:t>
            </a:r>
            <a:r>
              <a:rPr lang="fr-FR" dirty="0"/>
              <a:t>de </a:t>
            </a:r>
            <a:r>
              <a:rPr lang="fr-FR" dirty="0" smtClean="0"/>
              <a:t>filets</a:t>
            </a:r>
          </a:p>
          <a:p>
            <a:pPr lvl="2"/>
            <a:r>
              <a:rPr lang="fr-FR" dirty="0" smtClean="0"/>
              <a:t>Nombre de sessions par an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152571" y="4072817"/>
            <a:ext cx="5785106" cy="2396639"/>
            <a:chOff x="2795315" y="3236685"/>
            <a:chExt cx="7118842" cy="300446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96687" y="3236685"/>
              <a:ext cx="5217470" cy="300445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95315" y="3236686"/>
              <a:ext cx="1901372" cy="3004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30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6138003" cy="2006146"/>
          </a:xfrm>
        </p:spPr>
        <p:txBody>
          <a:bodyPr>
            <a:normAutofit/>
          </a:bodyPr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r>
              <a:rPr lang="fr-FR" dirty="0" smtClean="0"/>
              <a:t>La durée d’ouverture des filets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1326375" y="2175556"/>
            <a:ext cx="9283657" cy="3053823"/>
            <a:chOff x="1638610" y="2040550"/>
            <a:chExt cx="9283657" cy="305382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8610" y="2046373"/>
              <a:ext cx="3606800" cy="3048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8444" y="2040550"/>
              <a:ext cx="3053823" cy="3053823"/>
            </a:xfrm>
            <a:prstGeom prst="rect">
              <a:avLst/>
            </a:prstGeom>
          </p:spPr>
        </p:pic>
        <p:sp>
          <p:nvSpPr>
            <p:cNvPr id="8" name="Flèche droite rayée 7"/>
            <p:cNvSpPr/>
            <p:nvPr/>
          </p:nvSpPr>
          <p:spPr>
            <a:xfrm>
              <a:off x="5972593" y="3358747"/>
              <a:ext cx="1222174" cy="4326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780525" y="5229379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5h</a:t>
            </a:r>
            <a:endParaRPr lang="en-US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848170" y="528950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14h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423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6138003" cy="2006146"/>
          </a:xfrm>
        </p:spPr>
        <p:txBody>
          <a:bodyPr>
            <a:normAutofit/>
          </a:bodyPr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r>
              <a:rPr lang="fr-FR" dirty="0" smtClean="0"/>
              <a:t>La durée d’ouverture des filets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326375" y="5751166"/>
            <a:ext cx="9283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2400" b="1" dirty="0" smtClean="0"/>
              <a:t>Nous ne conservons que les captures réalisées le matin sur une seule date par session.</a:t>
            </a:r>
            <a:endParaRPr lang="fr-FR" sz="24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1326375" y="2175556"/>
            <a:ext cx="9283657" cy="3053823"/>
            <a:chOff x="1638610" y="2040550"/>
            <a:chExt cx="9283657" cy="305382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8610" y="2046373"/>
              <a:ext cx="3606800" cy="3048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8444" y="2040550"/>
              <a:ext cx="3053823" cy="3053823"/>
            </a:xfrm>
            <a:prstGeom prst="rect">
              <a:avLst/>
            </a:prstGeom>
          </p:spPr>
        </p:pic>
        <p:sp>
          <p:nvSpPr>
            <p:cNvPr id="8" name="Flèche droite rayée 7"/>
            <p:cNvSpPr/>
            <p:nvPr/>
          </p:nvSpPr>
          <p:spPr>
            <a:xfrm>
              <a:off x="5972593" y="3358747"/>
              <a:ext cx="1222174" cy="4326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780525" y="5229379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5h</a:t>
            </a:r>
            <a:endParaRPr lang="en-US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848170" y="528950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14h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843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1511"/>
            <a:ext cx="11061700" cy="4351338"/>
          </a:xfrm>
        </p:spPr>
        <p:txBody>
          <a:bodyPr/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r>
              <a:rPr lang="fr-FR" dirty="0" smtClean="0"/>
              <a:t>Le nombre de filets : « le champ FS »</a:t>
            </a:r>
          </a:p>
          <a:p>
            <a:pPr marL="457200" lvl="1" indent="0">
              <a:buNone/>
            </a:pPr>
            <a:r>
              <a:rPr lang="fr-FR" dirty="0" smtClean="0"/>
              <a:t>Comme la durée d’ouverture, le nombre de filets est un paramètre clé de l’effort de capture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152571" y="4072817"/>
            <a:ext cx="5785106" cy="2396639"/>
            <a:chOff x="2795315" y="3236685"/>
            <a:chExt cx="7118842" cy="300446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96687" y="3236685"/>
              <a:ext cx="5217470" cy="300445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95315" y="3236686"/>
              <a:ext cx="1901372" cy="3004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54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5344886" cy="2006146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Comment compléter le champ FS ?</a:t>
            </a:r>
          </a:p>
          <a:p>
            <a:pPr marL="457200" lvl="1" indent="0">
              <a:buNone/>
            </a:pPr>
            <a:r>
              <a:rPr lang="fr-FR" dirty="0" smtClean="0"/>
              <a:t>Hypothèse de l’estimation : </a:t>
            </a:r>
          </a:p>
          <a:p>
            <a:pPr marL="457200" lvl="1" indent="0">
              <a:buNone/>
            </a:pPr>
            <a:r>
              <a:rPr lang="fr-FR" i="1" dirty="0" smtClean="0"/>
              <a:t>Au cours d’une saison </a:t>
            </a:r>
            <a:r>
              <a:rPr lang="fr-FR" sz="1900" i="1" dirty="0" smtClean="0"/>
              <a:t>(ensemble des sessions)</a:t>
            </a:r>
            <a:r>
              <a:rPr lang="fr-FR" i="1" dirty="0" smtClean="0"/>
              <a:t> un filet capture au moins une fois.</a:t>
            </a:r>
            <a:endParaRPr lang="fr-FR" i="1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55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58971" y="1340988"/>
            <a:ext cx="6088744" cy="52116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5344886" cy="2006146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Comment compléter le champ FS ?</a:t>
            </a:r>
          </a:p>
          <a:p>
            <a:pPr marL="457200" lvl="1" indent="0">
              <a:buNone/>
            </a:pPr>
            <a:r>
              <a:rPr lang="fr-FR" dirty="0" smtClean="0"/>
              <a:t>Hypothèse de l’estimation : </a:t>
            </a:r>
          </a:p>
          <a:p>
            <a:pPr marL="457200" lvl="1" indent="0">
              <a:buNone/>
            </a:pPr>
            <a:r>
              <a:rPr lang="fr-FR" i="1" dirty="0" smtClean="0"/>
              <a:t>Au cours d’une saison </a:t>
            </a:r>
            <a:r>
              <a:rPr lang="fr-FR" sz="1900" i="1" dirty="0" smtClean="0"/>
              <a:t>(ensemble des sessions)</a:t>
            </a:r>
            <a:r>
              <a:rPr lang="fr-FR" i="1" dirty="0" smtClean="0"/>
              <a:t> un filet capture au moins une fois.</a:t>
            </a:r>
            <a:endParaRPr lang="fr-FR" i="1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899887" y="3300476"/>
            <a:ext cx="442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Validation</a:t>
            </a:r>
            <a:r>
              <a:rPr lang="fr-FR" dirty="0" smtClean="0"/>
              <a:t> de cette hypothèse avec les données renseignées de FS.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58971" y="1340988"/>
            <a:ext cx="6088744" cy="52116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5344886" cy="2006146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Comment compléter le champ FS ?</a:t>
            </a:r>
          </a:p>
          <a:p>
            <a:pPr marL="457200" lvl="1" indent="0">
              <a:buNone/>
            </a:pPr>
            <a:r>
              <a:rPr lang="fr-FR" dirty="0" smtClean="0"/>
              <a:t>Hypothèse de l’estimation : </a:t>
            </a:r>
          </a:p>
          <a:p>
            <a:pPr marL="457200" lvl="1" indent="0">
              <a:buNone/>
            </a:pPr>
            <a:r>
              <a:rPr lang="fr-FR" i="1" dirty="0" smtClean="0"/>
              <a:t>Au cours d’une saison </a:t>
            </a:r>
            <a:r>
              <a:rPr lang="fr-FR" sz="1900" i="1" dirty="0" smtClean="0"/>
              <a:t>(ensemble des sessions)</a:t>
            </a:r>
            <a:r>
              <a:rPr lang="fr-FR" i="1" dirty="0" smtClean="0"/>
              <a:t> un filet capture au moins une fois.</a:t>
            </a:r>
            <a:endParaRPr lang="fr-FR" i="1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99887" y="4781410"/>
            <a:ext cx="4426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Estimation très convaincante</a:t>
            </a:r>
            <a:r>
              <a:rPr lang="fr-FR" dirty="0" smtClean="0"/>
              <a:t>, sauf pour le protocole STOC-</a:t>
            </a:r>
            <a:r>
              <a:rPr lang="fr-FR" dirty="0" err="1" smtClean="0"/>
              <a:t>rozo</a:t>
            </a:r>
            <a:r>
              <a:rPr lang="fr-FR" dirty="0" smtClean="0"/>
              <a:t>. Pour celui-ci il n’y a pas de problème car la longueur de filet est fixée par le protocole </a:t>
            </a:r>
          </a:p>
          <a:p>
            <a:endParaRPr lang="fr-FR" dirty="0"/>
          </a:p>
          <a:p>
            <a:r>
              <a:rPr lang="fr-FR" b="1" dirty="0" smtClean="0">
                <a:sym typeface="Wingdings" panose="05000000000000000000" pitchFamily="2" charset="2"/>
              </a:rPr>
              <a:t>Station de référence = 120m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887" y="3300476"/>
            <a:ext cx="442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Validation</a:t>
            </a:r>
            <a:r>
              <a:rPr lang="fr-FR" dirty="0" smtClean="0"/>
              <a:t> de cette hypothèse avec les données renseignées de FS.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r>
              <a:rPr lang="fr-FR" dirty="0" smtClean="0"/>
              <a:t>Le nombre de sessions</a:t>
            </a:r>
          </a:p>
          <a:p>
            <a:pPr lvl="1"/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33829" y="2452914"/>
            <a:ext cx="37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sessions par an variable selon les stations : 3 </a:t>
            </a:r>
            <a:r>
              <a:rPr lang="fr-FR" dirty="0" smtClean="0">
                <a:sym typeface="Wingdings" panose="05000000000000000000" pitchFamily="2" charset="2"/>
              </a:rPr>
              <a:t>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4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139" y="1955067"/>
            <a:ext cx="3304716" cy="479161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r>
              <a:rPr lang="fr-FR" dirty="0" smtClean="0"/>
              <a:t>Le nombre de sessions</a:t>
            </a:r>
          </a:p>
          <a:p>
            <a:pPr lvl="1"/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33829" y="2452914"/>
            <a:ext cx="37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sessions par an variable selon les stations : 3 </a:t>
            </a:r>
            <a:r>
              <a:rPr lang="fr-FR" dirty="0" smtClean="0">
                <a:sym typeface="Wingdings" panose="05000000000000000000" pitchFamily="2" charset="2"/>
              </a:rPr>
              <a:t> 7</a:t>
            </a:r>
          </a:p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3829" y="3334374"/>
            <a:ext cx="37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Distribution des dates de sessions pour les stations à 3 sessions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8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139" y="1955067"/>
            <a:ext cx="3304716" cy="47916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5855" y="1955067"/>
            <a:ext cx="3304716" cy="479161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r>
              <a:rPr lang="fr-FR" dirty="0" smtClean="0"/>
              <a:t>Le nombre de sessions</a:t>
            </a:r>
          </a:p>
          <a:p>
            <a:pPr lvl="1"/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33829" y="2452914"/>
            <a:ext cx="37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sessions par an variable selon les stations : 3 </a:t>
            </a:r>
            <a:r>
              <a:rPr lang="fr-FR" dirty="0" smtClean="0">
                <a:sym typeface="Wingdings" panose="05000000000000000000" pitchFamily="2" charset="2"/>
              </a:rPr>
              <a:t> 7</a:t>
            </a:r>
          </a:p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3829" y="3334374"/>
            <a:ext cx="37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Distribution des dates de sessions pour les stations à 3 sessions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33829" y="4436894"/>
            <a:ext cx="379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toutes les stations on conserve les trois sessions les plus proches de ces trois dates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8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un tel outil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201" y="1393825"/>
            <a:ext cx="10515600" cy="598261"/>
          </a:xfrm>
        </p:spPr>
        <p:txBody>
          <a:bodyPr/>
          <a:lstStyle/>
          <a:p>
            <a:r>
              <a:rPr lang="fr-FR" b="1" dirty="0" smtClean="0"/>
              <a:t>Des conditions environnementales locales variables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6332" y="2386846"/>
            <a:ext cx="3831382" cy="38313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80" y="4558824"/>
            <a:ext cx="4087015" cy="2298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79671" y="2386846"/>
            <a:ext cx="3536661" cy="38313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5781" y="2259878"/>
            <a:ext cx="4087015" cy="22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9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8800" y="1673571"/>
            <a:ext cx="6652169" cy="3819805"/>
          </a:xfrm>
        </p:spPr>
        <p:txBody>
          <a:bodyPr>
            <a:normAutofit/>
          </a:bodyPr>
          <a:lstStyle/>
          <a:p>
            <a:r>
              <a:rPr lang="fr-FR" b="1" dirty="0" smtClean="0"/>
              <a:t>Qu’est ce que la station standard?</a:t>
            </a:r>
          </a:p>
          <a:p>
            <a:pPr lvl="1"/>
            <a:r>
              <a:rPr lang="fr-FR" dirty="0" smtClean="0"/>
              <a:t>3 sessions par an autour des dates suivantes :</a:t>
            </a:r>
          </a:p>
          <a:p>
            <a:pPr lvl="2"/>
            <a:r>
              <a:rPr lang="fr-FR" dirty="0" smtClean="0"/>
              <a:t>19 mai</a:t>
            </a:r>
          </a:p>
          <a:p>
            <a:pPr lvl="2"/>
            <a:r>
              <a:rPr lang="fr-FR" dirty="0" smtClean="0"/>
              <a:t>15 juin</a:t>
            </a:r>
          </a:p>
          <a:p>
            <a:pPr lvl="2"/>
            <a:r>
              <a:rPr lang="fr-FR" dirty="0" smtClean="0"/>
              <a:t>08 juillet</a:t>
            </a:r>
          </a:p>
          <a:p>
            <a:pPr lvl="1"/>
            <a:r>
              <a:rPr lang="fr-FR" dirty="0" smtClean="0"/>
              <a:t>Session uniquement matinale</a:t>
            </a:r>
          </a:p>
          <a:p>
            <a:pPr lvl="2"/>
            <a:r>
              <a:rPr lang="fr-FR" dirty="0" smtClean="0"/>
              <a:t>5h </a:t>
            </a:r>
            <a:r>
              <a:rPr lang="fr-FR" dirty="0" smtClean="0">
                <a:sym typeface="Wingdings" panose="05000000000000000000" pitchFamily="2" charset="2"/>
              </a:rPr>
              <a:t> 14h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10 filets de 12 mètres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120 m de filets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0968" y="1673571"/>
            <a:ext cx="48768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3600" y="5771418"/>
            <a:ext cx="10225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ym typeface="Wingdings" panose="05000000000000000000" pitchFamily="2" charset="2"/>
              </a:rPr>
              <a:t>Données </a:t>
            </a:r>
            <a:r>
              <a:rPr lang="fr-FR" sz="2400" b="1" dirty="0" smtClean="0">
                <a:sym typeface="Wingdings" panose="05000000000000000000" pitchFamily="2" charset="2"/>
              </a:rPr>
              <a:t>brutes </a:t>
            </a:r>
            <a:r>
              <a:rPr lang="fr-FR" sz="2400" b="1" dirty="0">
                <a:sym typeface="Wingdings" panose="05000000000000000000" pitchFamily="2" charset="2"/>
              </a:rPr>
              <a:t>de chaque </a:t>
            </a:r>
            <a:r>
              <a:rPr lang="fr-FR" sz="2400" b="1" dirty="0" smtClean="0">
                <a:sym typeface="Wingdings" panose="05000000000000000000" pitchFamily="2" charset="2"/>
              </a:rPr>
              <a:t>station transformées </a:t>
            </a:r>
            <a:r>
              <a:rPr lang="fr-FR" sz="2400" b="1" dirty="0">
                <a:sym typeface="Wingdings" panose="05000000000000000000" pitchFamily="2" charset="2"/>
              </a:rPr>
              <a:t>pour correspondre à cette station standard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7210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225" y="1288907"/>
            <a:ext cx="4688350" cy="54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6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5600" y="2314575"/>
            <a:ext cx="4165600" cy="387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740932" y="5636657"/>
            <a:ext cx="16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Axe des années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988191" y="3958921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Axe de l’indicateur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625600" y="2466975"/>
            <a:ext cx="0" cy="3638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625600" y="6105950"/>
            <a:ext cx="40989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14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3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Avant d’aller plus loin….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ATTENTION</a:t>
            </a:r>
            <a:r>
              <a:rPr lang="fr-FR" dirty="0" smtClean="0"/>
              <a:t> à la </a:t>
            </a:r>
            <a:r>
              <a:rPr lang="fr-FR" u="sng" dirty="0" smtClean="0"/>
              <a:t>surinterprétation</a:t>
            </a:r>
            <a:r>
              <a:rPr lang="fr-FR" dirty="0" smtClean="0"/>
              <a:t> et aux </a:t>
            </a:r>
            <a:r>
              <a:rPr lang="fr-FR" u="sng" dirty="0" smtClean="0"/>
              <a:t>biais d’échantillonnage </a:t>
            </a:r>
            <a:r>
              <a:rPr lang="fr-FR" dirty="0" smtClean="0"/>
              <a:t>!!!!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27000" y="5969000"/>
            <a:ext cx="10961914" cy="88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dirty="0" smtClean="0"/>
              <a:t>Ce biais peut entrainer des </a:t>
            </a:r>
            <a:r>
              <a:rPr lang="en-US" dirty="0" smtClean="0">
                <a:sym typeface="Wingdings"/>
              </a:rPr>
              <a:t> </a:t>
            </a:r>
            <a:r>
              <a:rPr lang="en-US" dirty="0" err="1" smtClean="0">
                <a:sym typeface="Wingdings"/>
              </a:rPr>
              <a:t>dans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les </a:t>
            </a:r>
            <a:r>
              <a:rPr lang="en-US" dirty="0" err="1" smtClean="0">
                <a:sym typeface="Wingdings"/>
              </a:rPr>
              <a:t>taux</a:t>
            </a:r>
            <a:r>
              <a:rPr lang="en-US" dirty="0" smtClean="0">
                <a:sym typeface="Wingdings"/>
              </a:rPr>
              <a:t> de retour, des  </a:t>
            </a:r>
            <a:r>
              <a:rPr lang="en-US" dirty="0" err="1" smtClean="0">
                <a:sym typeface="Wingdings"/>
              </a:rPr>
              <a:t>taux</a:t>
            </a:r>
            <a:r>
              <a:rPr lang="en-US" dirty="0" smtClean="0">
                <a:sym typeface="Wingdings"/>
              </a:rPr>
              <a:t> de </a:t>
            </a:r>
            <a:r>
              <a:rPr lang="fr-FR" dirty="0" smtClean="0">
                <a:sym typeface="Wingdings"/>
              </a:rPr>
              <a:t>recrutement</a:t>
            </a:r>
            <a:r>
              <a:rPr lang="en-US" dirty="0" smtClean="0">
                <a:sym typeface="Wingdings"/>
              </a:rPr>
              <a:t>...</a:t>
            </a:r>
          </a:p>
          <a:p>
            <a:pPr marL="457200" lvl="1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 Ne pas </a:t>
            </a:r>
            <a:r>
              <a:rPr lang="fr-FR" b="1" dirty="0" err="1" smtClean="0">
                <a:sym typeface="Wingdings" panose="05000000000000000000" pitchFamily="2" charset="2"/>
              </a:rPr>
              <a:t>surinterpréter</a:t>
            </a:r>
            <a:r>
              <a:rPr lang="fr-FR" b="1" dirty="0" smtClean="0">
                <a:sym typeface="Wingdings" panose="05000000000000000000" pitchFamily="2" charset="2"/>
              </a:rPr>
              <a:t> d’éventuelle tendance sur 25 ans</a:t>
            </a:r>
            <a:endParaRPr lang="fr-FR" dirty="0" smtClean="0"/>
          </a:p>
          <a:p>
            <a:pPr lvl="1"/>
            <a:endParaRPr lang="fr-FR" dirty="0" smtClean="0"/>
          </a:p>
        </p:txBody>
      </p:sp>
      <p:grpSp>
        <p:nvGrpSpPr>
          <p:cNvPr id="15" name="Groupe 14"/>
          <p:cNvGrpSpPr/>
          <p:nvPr/>
        </p:nvGrpSpPr>
        <p:grpSpPr>
          <a:xfrm>
            <a:off x="598097" y="2131461"/>
            <a:ext cx="3736776" cy="3685305"/>
            <a:chOff x="1312991" y="2147772"/>
            <a:chExt cx="3736776" cy="368530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12991" y="2147772"/>
              <a:ext cx="3736776" cy="3685305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 flipV="1">
              <a:off x="3430754" y="4422371"/>
              <a:ext cx="0" cy="8977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866455" y="2114835"/>
            <a:ext cx="3741083" cy="3685305"/>
            <a:chOff x="7170030" y="2147772"/>
            <a:chExt cx="3741083" cy="368530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0030" y="2147772"/>
              <a:ext cx="3741083" cy="3685305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>
            <a:xfrm flipV="1">
              <a:off x="9185923" y="4871258"/>
              <a:ext cx="0" cy="4488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4404475" y="2268909"/>
            <a:ext cx="3497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2001 </a:t>
            </a:r>
            <a:br>
              <a:rPr lang="fr-FR" sz="2400" b="1" dirty="0" smtClean="0"/>
            </a:br>
            <a:r>
              <a:rPr lang="fr-FR" sz="2400" b="1" dirty="0" smtClean="0"/>
              <a:t>modification du protocole</a:t>
            </a:r>
            <a:endParaRPr lang="en-US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715860" y="4531781"/>
            <a:ext cx="152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ym typeface="Wingdings"/>
              </a:rPr>
              <a:t> du </a:t>
            </a:r>
            <a:r>
              <a:rPr lang="en-US" b="1" dirty="0" err="1" smtClean="0">
                <a:sym typeface="Wingdings"/>
              </a:rPr>
              <a:t>nombre</a:t>
            </a:r>
            <a:r>
              <a:rPr lang="en-US" b="1" dirty="0" smtClean="0">
                <a:sym typeface="Wingdings"/>
              </a:rPr>
              <a:t> de stations</a:t>
            </a:r>
            <a:endParaRPr lang="en-US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426634" y="2589374"/>
            <a:ext cx="18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ingdings"/>
              </a:rPr>
              <a:t></a:t>
            </a:r>
            <a:r>
              <a:rPr lang="en-US" b="1" dirty="0" smtClean="0">
                <a:sym typeface="Wingdings"/>
              </a:rPr>
              <a:t> du </a:t>
            </a:r>
            <a:r>
              <a:rPr lang="en-US" b="1" dirty="0" err="1" smtClean="0">
                <a:sym typeface="Wingdings"/>
              </a:rPr>
              <a:t>nombre</a:t>
            </a:r>
            <a:r>
              <a:rPr lang="en-US" b="1" dirty="0" smtClean="0">
                <a:sym typeface="Wingdings"/>
              </a:rPr>
              <a:t> de filets par station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79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1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87845" y="51482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0246" y="4993959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20" y="471964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3" y="4839628"/>
            <a:ext cx="107052" cy="67799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7" y="3916308"/>
            <a:ext cx="200718" cy="197599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4" y="53329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0"/>
          </p:cNvCxnSpPr>
          <p:nvPr/>
        </p:nvCxnSpPr>
        <p:spPr>
          <a:xfrm flipH="1" flipV="1">
            <a:off x="5615755" y="4803946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4" y="55176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15754" y="3916308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53307" y="5892304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65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87845" y="51482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0246" y="4993959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20" y="471964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3" y="4839628"/>
            <a:ext cx="107052" cy="67799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7" y="3916308"/>
            <a:ext cx="200718" cy="197599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4" y="53329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0"/>
          </p:cNvCxnSpPr>
          <p:nvPr/>
        </p:nvCxnSpPr>
        <p:spPr>
          <a:xfrm flipH="1" flipV="1">
            <a:off x="5615755" y="4803946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4" y="55176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15754" y="3916308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53307" y="5892304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64493" y="2321534"/>
            <a:ext cx="4140858" cy="413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566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b="1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87845" y="51482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0246" y="4993959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20" y="471964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3" y="4839628"/>
            <a:ext cx="107052" cy="67799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7" y="3916308"/>
            <a:ext cx="200718" cy="197599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4" y="53329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0"/>
          </p:cNvCxnSpPr>
          <p:nvPr/>
        </p:nvCxnSpPr>
        <p:spPr>
          <a:xfrm flipH="1" flipV="1">
            <a:off x="5615755" y="4803946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4" y="55176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15754" y="3916308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53307" y="5892304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64493" y="2321534"/>
            <a:ext cx="4140858" cy="413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574682" y="6151534"/>
            <a:ext cx="117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Fréquence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5199260" y="3009750"/>
            <a:ext cx="11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Indicateur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4486719" y="6101947"/>
            <a:ext cx="112903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615754" y="2373650"/>
            <a:ext cx="0" cy="372829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22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87845" y="51482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0246" y="4993959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20" y="471964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3" y="4839628"/>
            <a:ext cx="107052" cy="67799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7" y="3916308"/>
            <a:ext cx="200718" cy="197599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4" y="53329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0"/>
          </p:cNvCxnSpPr>
          <p:nvPr/>
        </p:nvCxnSpPr>
        <p:spPr>
          <a:xfrm flipH="1" flipV="1">
            <a:off x="5615755" y="4803946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4" y="55176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15754" y="3916308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53307" y="5892304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64493" y="2321534"/>
            <a:ext cx="4140858" cy="413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Forme libre 29"/>
          <p:cNvSpPr/>
          <p:nvPr/>
        </p:nvSpPr>
        <p:spPr>
          <a:xfrm>
            <a:off x="4963977" y="2627227"/>
            <a:ext cx="618176" cy="3474720"/>
          </a:xfrm>
          <a:custGeom>
            <a:avLst/>
            <a:gdLst>
              <a:gd name="connsiteX0" fmla="*/ 598251 w 618176"/>
              <a:gd name="connsiteY0" fmla="*/ 3474720 h 3474720"/>
              <a:gd name="connsiteX1" fmla="*/ 589330 w 618176"/>
              <a:gd name="connsiteY1" fmla="*/ 3300761 h 3474720"/>
              <a:gd name="connsiteX2" fmla="*/ 321701 w 618176"/>
              <a:gd name="connsiteY2" fmla="*/ 3006369 h 3474720"/>
              <a:gd name="connsiteX3" fmla="*/ 54072 w 618176"/>
              <a:gd name="connsiteY3" fmla="*/ 2827950 h 3474720"/>
              <a:gd name="connsiteX4" fmla="*/ 546 w 618176"/>
              <a:gd name="connsiteY4" fmla="*/ 2743200 h 3474720"/>
              <a:gd name="connsiteX5" fmla="*/ 67453 w 618176"/>
              <a:gd name="connsiteY5" fmla="*/ 2546939 h 3474720"/>
              <a:gd name="connsiteX6" fmla="*/ 312780 w 618176"/>
              <a:gd name="connsiteY6" fmla="*/ 2292691 h 3474720"/>
              <a:gd name="connsiteX7" fmla="*/ 477818 w 618176"/>
              <a:gd name="connsiteY7" fmla="*/ 1842182 h 3474720"/>
              <a:gd name="connsiteX8" fmla="*/ 593791 w 618176"/>
              <a:gd name="connsiteY8" fmla="*/ 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176" h="3474720">
                <a:moveTo>
                  <a:pt x="598251" y="3474720"/>
                </a:moveTo>
                <a:cubicBezTo>
                  <a:pt x="616836" y="3426769"/>
                  <a:pt x="635422" y="3378819"/>
                  <a:pt x="589330" y="3300761"/>
                </a:cubicBezTo>
                <a:cubicBezTo>
                  <a:pt x="543238" y="3222702"/>
                  <a:pt x="410911" y="3085171"/>
                  <a:pt x="321701" y="3006369"/>
                </a:cubicBezTo>
                <a:cubicBezTo>
                  <a:pt x="232491" y="2927567"/>
                  <a:pt x="107598" y="2871812"/>
                  <a:pt x="54072" y="2827950"/>
                </a:cubicBezTo>
                <a:cubicBezTo>
                  <a:pt x="546" y="2784088"/>
                  <a:pt x="-1684" y="2790035"/>
                  <a:pt x="546" y="2743200"/>
                </a:cubicBezTo>
                <a:cubicBezTo>
                  <a:pt x="2776" y="2696365"/>
                  <a:pt x="15414" y="2622024"/>
                  <a:pt x="67453" y="2546939"/>
                </a:cubicBezTo>
                <a:cubicBezTo>
                  <a:pt x="119492" y="2471854"/>
                  <a:pt x="244386" y="2410150"/>
                  <a:pt x="312780" y="2292691"/>
                </a:cubicBezTo>
                <a:cubicBezTo>
                  <a:pt x="381174" y="2175232"/>
                  <a:pt x="430983" y="2224297"/>
                  <a:pt x="477818" y="1842182"/>
                </a:cubicBezTo>
                <a:cubicBezTo>
                  <a:pt x="524653" y="1460067"/>
                  <a:pt x="559222" y="730033"/>
                  <a:pt x="593791" y="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574682" y="6151534"/>
            <a:ext cx="117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Fréquence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5199260" y="3009750"/>
            <a:ext cx="11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Indicateur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4486719" y="6101947"/>
            <a:ext cx="112903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615754" y="2373650"/>
            <a:ext cx="0" cy="372829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20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un tel outil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71500" y="1586137"/>
            <a:ext cx="6375400" cy="390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Interpréter les variations locales au regard des variations nationales</a:t>
            </a:r>
          </a:p>
          <a:p>
            <a:pPr marL="0" indent="0">
              <a:buNone/>
            </a:pPr>
            <a:endParaRPr lang="fr-FR" b="1" dirty="0" smtClean="0"/>
          </a:p>
          <a:p>
            <a:pPr lvl="1"/>
            <a:r>
              <a:rPr lang="fr-FR" dirty="0" smtClean="0"/>
              <a:t>Localement les variations de paramètres de population peuvent être difficiles à interpréter</a:t>
            </a:r>
          </a:p>
          <a:p>
            <a:pPr lvl="1"/>
            <a:r>
              <a:rPr lang="fr-FR" dirty="0" smtClean="0"/>
              <a:t>Globalement des variations locales peuvent ne pas être interprétables sans l’expertise locale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1310640"/>
            <a:ext cx="431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4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66" y="1994562"/>
            <a:ext cx="4466434" cy="44643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87845" y="51482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0246" y="4993959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20" y="471964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3" y="4839628"/>
            <a:ext cx="107052" cy="67799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7" y="3916308"/>
            <a:ext cx="200718" cy="197599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4" y="53329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0"/>
          </p:cNvCxnSpPr>
          <p:nvPr/>
        </p:nvCxnSpPr>
        <p:spPr>
          <a:xfrm flipH="1" flipV="1">
            <a:off x="5615755" y="4803946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4" y="55176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15754" y="3916308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53307" y="5892304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4963977" y="2627227"/>
            <a:ext cx="618176" cy="3474720"/>
          </a:xfrm>
          <a:custGeom>
            <a:avLst/>
            <a:gdLst>
              <a:gd name="connsiteX0" fmla="*/ 598251 w 618176"/>
              <a:gd name="connsiteY0" fmla="*/ 3474720 h 3474720"/>
              <a:gd name="connsiteX1" fmla="*/ 589330 w 618176"/>
              <a:gd name="connsiteY1" fmla="*/ 3300761 h 3474720"/>
              <a:gd name="connsiteX2" fmla="*/ 321701 w 618176"/>
              <a:gd name="connsiteY2" fmla="*/ 3006369 h 3474720"/>
              <a:gd name="connsiteX3" fmla="*/ 54072 w 618176"/>
              <a:gd name="connsiteY3" fmla="*/ 2827950 h 3474720"/>
              <a:gd name="connsiteX4" fmla="*/ 546 w 618176"/>
              <a:gd name="connsiteY4" fmla="*/ 2743200 h 3474720"/>
              <a:gd name="connsiteX5" fmla="*/ 67453 w 618176"/>
              <a:gd name="connsiteY5" fmla="*/ 2546939 h 3474720"/>
              <a:gd name="connsiteX6" fmla="*/ 312780 w 618176"/>
              <a:gd name="connsiteY6" fmla="*/ 2292691 h 3474720"/>
              <a:gd name="connsiteX7" fmla="*/ 477818 w 618176"/>
              <a:gd name="connsiteY7" fmla="*/ 1842182 h 3474720"/>
              <a:gd name="connsiteX8" fmla="*/ 593791 w 618176"/>
              <a:gd name="connsiteY8" fmla="*/ 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176" h="3474720">
                <a:moveTo>
                  <a:pt x="598251" y="3474720"/>
                </a:moveTo>
                <a:cubicBezTo>
                  <a:pt x="616836" y="3426769"/>
                  <a:pt x="635422" y="3378819"/>
                  <a:pt x="589330" y="3300761"/>
                </a:cubicBezTo>
                <a:cubicBezTo>
                  <a:pt x="543238" y="3222702"/>
                  <a:pt x="410911" y="3085171"/>
                  <a:pt x="321701" y="3006369"/>
                </a:cubicBezTo>
                <a:cubicBezTo>
                  <a:pt x="232491" y="2927567"/>
                  <a:pt x="107598" y="2871812"/>
                  <a:pt x="54072" y="2827950"/>
                </a:cubicBezTo>
                <a:cubicBezTo>
                  <a:pt x="546" y="2784088"/>
                  <a:pt x="-1684" y="2790035"/>
                  <a:pt x="546" y="2743200"/>
                </a:cubicBezTo>
                <a:cubicBezTo>
                  <a:pt x="2776" y="2696365"/>
                  <a:pt x="15414" y="2622024"/>
                  <a:pt x="67453" y="2546939"/>
                </a:cubicBezTo>
                <a:cubicBezTo>
                  <a:pt x="119492" y="2471854"/>
                  <a:pt x="244386" y="2410150"/>
                  <a:pt x="312780" y="2292691"/>
                </a:cubicBezTo>
                <a:cubicBezTo>
                  <a:pt x="381174" y="2175232"/>
                  <a:pt x="430983" y="2224297"/>
                  <a:pt x="477818" y="1842182"/>
                </a:cubicBezTo>
                <a:cubicBezTo>
                  <a:pt x="524653" y="1460067"/>
                  <a:pt x="559222" y="730033"/>
                  <a:pt x="593791" y="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4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887844" y="56181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86206" y="5550063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18" y="5374206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2" y="5634030"/>
            <a:ext cx="101994" cy="353493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6" y="5189540"/>
            <a:ext cx="200718" cy="797983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3" y="58028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5615754" y="5616189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3" y="59875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88568" y="5186865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39481" y="5987523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00" y="1782720"/>
            <a:ext cx="4769907" cy="47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3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03" y="1805958"/>
            <a:ext cx="5052042" cy="50520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887845" y="514829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0246" y="4993959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1119" y="4442554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84213" y="4839628"/>
            <a:ext cx="107052" cy="67799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19106" y="3306708"/>
            <a:ext cx="262014" cy="269989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15754" y="5332957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0"/>
          </p:cNvCxnSpPr>
          <p:nvPr/>
        </p:nvCxnSpPr>
        <p:spPr>
          <a:xfrm flipH="1" flipV="1">
            <a:off x="5615755" y="4803946"/>
            <a:ext cx="1568458" cy="3568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15754" y="5517623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627330" y="3306708"/>
            <a:ext cx="34033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96106" y="6006604"/>
            <a:ext cx="3465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46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 et de la comparaison avec la variation locale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875954" y="538030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24829" y="5392803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76382" y="5078272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72322" y="5405027"/>
            <a:ext cx="98981" cy="344614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56266" y="4481964"/>
            <a:ext cx="134600" cy="1561949"/>
          </a:xfrm>
          <a:prstGeom prst="rightBrace">
            <a:avLst>
              <a:gd name="adj1" fmla="val 55542"/>
              <a:gd name="adj2" fmla="val 5000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363" y="2030178"/>
            <a:ext cx="4677344" cy="4677342"/>
          </a:xfrm>
          <a:prstGeom prst="rect">
            <a:avLst/>
          </a:prstGeom>
        </p:spPr>
      </p:pic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03863" y="5564975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5635441" y="5392803"/>
            <a:ext cx="1555116" cy="1222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603863" y="5749641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5611016" y="4481964"/>
            <a:ext cx="3480869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5" idx="2"/>
          </p:cNvCxnSpPr>
          <p:nvPr/>
        </p:nvCxnSpPr>
        <p:spPr>
          <a:xfrm flipH="1">
            <a:off x="5548569" y="6043913"/>
            <a:ext cx="3507697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698730" y="2679700"/>
            <a:ext cx="494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Tendance locale semblable à la tendance nationale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9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45" y="2128203"/>
            <a:ext cx="4758824" cy="47588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interpréter les graphiques?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3"/>
            <a:ext cx="10515600" cy="1062718"/>
          </a:xfrm>
        </p:spPr>
        <p:txBody>
          <a:bodyPr>
            <a:normAutofit/>
          </a:bodyPr>
          <a:lstStyle/>
          <a:p>
            <a:r>
              <a:rPr lang="fr-FR" b="1" dirty="0" smtClean="0"/>
              <a:t>Exemple de la variation du nombre d’adultes capturés et de la comparaison avec la variation locale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875954" y="538030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Médiane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75875" y="5262938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Intervalle 50 %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76381" y="4922903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Intervalle 95 %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7172322" y="4935127"/>
            <a:ext cx="98981" cy="1017714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9056266" y="4024766"/>
            <a:ext cx="134600" cy="2154076"/>
          </a:xfrm>
          <a:prstGeom prst="rightBrace">
            <a:avLst>
              <a:gd name="adj1" fmla="val 55542"/>
              <a:gd name="adj2" fmla="val 5000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" name="Connecteur droit 16"/>
          <p:cNvCxnSpPr>
            <a:stCxn id="8" idx="1"/>
          </p:cNvCxnSpPr>
          <p:nvPr/>
        </p:nvCxnSpPr>
        <p:spPr>
          <a:xfrm flipH="1">
            <a:off x="5603863" y="5564975"/>
            <a:ext cx="2720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5561913" y="4922903"/>
            <a:ext cx="1555116" cy="1222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548570" y="5952841"/>
            <a:ext cx="15684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5635441" y="4024764"/>
            <a:ext cx="3480869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548570" y="6178842"/>
            <a:ext cx="35076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698730" y="2679700"/>
            <a:ext cx="549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Tendance locale </a:t>
            </a:r>
            <a:r>
              <a:rPr lang="fr-FR" b="1" dirty="0" smtClean="0"/>
              <a:t>NON</a:t>
            </a:r>
            <a:r>
              <a:rPr lang="fr-FR" dirty="0" smtClean="0"/>
              <a:t> semblable à la tendance nationale</a:t>
            </a:r>
            <a:br>
              <a:rPr lang="fr-FR" dirty="0" smtClean="0"/>
            </a:br>
            <a:r>
              <a:rPr lang="fr-FR" dirty="0" smtClean="0"/>
              <a:t>avec deux dernières années vraiment particulières</a:t>
            </a:r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975100" y="3727007"/>
            <a:ext cx="482600" cy="6722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8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700" y="1133475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794359" cy="519401"/>
          </a:xfrm>
        </p:spPr>
        <p:txBody>
          <a:bodyPr/>
          <a:lstStyle/>
          <a:p>
            <a:r>
              <a:rPr lang="fr-FR" sz="2400" b="1" dirty="0" smtClean="0"/>
              <a:t>Variation d’abondance par groupe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359" y="153453"/>
            <a:ext cx="6397641" cy="6394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1500" y="1930400"/>
            <a:ext cx="522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Effets locaux et globaux sur les abondances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323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794359" cy="519401"/>
          </a:xfrm>
        </p:spPr>
        <p:txBody>
          <a:bodyPr/>
          <a:lstStyle/>
          <a:p>
            <a:r>
              <a:rPr lang="fr-FR" sz="2400" b="1" dirty="0" smtClean="0"/>
              <a:t>Variation d’abondance par groupe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359" y="153453"/>
            <a:ext cx="6397641" cy="6394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" y="4229100"/>
            <a:ext cx="506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4409"/>
                </a:solidFill>
              </a:rPr>
              <a:t>Avant 2001, les sites aquatiques vraiment trop peu nombreux ne sont pas conservés dans ce travail de synthèse</a:t>
            </a:r>
            <a:endParaRPr lang="en-US" sz="2000" dirty="0">
              <a:solidFill>
                <a:srgbClr val="FF440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500" y="1930400"/>
            <a:ext cx="522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Effets locaux et globaux sur les abondances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04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562205" cy="4351338"/>
          </a:xfrm>
        </p:spPr>
        <p:txBody>
          <a:bodyPr/>
          <a:lstStyle/>
          <a:p>
            <a:r>
              <a:rPr lang="fr-FR" sz="2400" b="1" dirty="0" smtClean="0"/>
              <a:t>Variation d’abondance par groupe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198" y="0"/>
            <a:ext cx="6590316" cy="6590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2700" y="5974521"/>
            <a:ext cx="561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filet, en rouge les captures pour le site 12</a:t>
            </a:r>
          </a:p>
        </p:txBody>
      </p:sp>
    </p:spTree>
    <p:extLst>
      <p:ext uri="{BB962C8B-B14F-4D97-AF65-F5344CB8AC3E}">
        <p14:creationId xmlns:p14="http://schemas.microsoft.com/office/powerpoint/2010/main" xmlns="" val="26658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562205" cy="4351338"/>
          </a:xfrm>
        </p:spPr>
        <p:txBody>
          <a:bodyPr/>
          <a:lstStyle/>
          <a:p>
            <a:r>
              <a:rPr lang="fr-FR" sz="2400" b="1" dirty="0" smtClean="0"/>
              <a:t>Variation d’abondance par groupe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198" y="0"/>
            <a:ext cx="6590316" cy="6590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2700" y="5974521"/>
            <a:ext cx="561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filet, en rouge les captures pour le site 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6801" y="2781300"/>
            <a:ext cx="433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Site suivi depuis 1990. </a:t>
            </a:r>
          </a:p>
          <a:p>
            <a:r>
              <a:rPr lang="fr-FR" sz="2000" dirty="0" smtClean="0"/>
              <a:t>Forte variation à partir de 2001</a:t>
            </a:r>
          </a:p>
          <a:p>
            <a:r>
              <a:rPr lang="fr-FR" sz="2000" dirty="0" smtClean="0"/>
              <a:t>Changement de protocole 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80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un tel outil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2715" y="1201510"/>
            <a:ext cx="10515600" cy="598261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Comment observer les différences entre variations locales et globales ?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178" y="2250657"/>
            <a:ext cx="6750451" cy="42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4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791188" cy="2983201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Variation d’abondance par espèce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187" y="113713"/>
            <a:ext cx="6400813" cy="6400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62100" y="3022600"/>
            <a:ext cx="29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Même graphique par espèce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805701" cy="951201"/>
          </a:xfrm>
        </p:spPr>
        <p:txBody>
          <a:bodyPr/>
          <a:lstStyle/>
          <a:p>
            <a:r>
              <a:rPr lang="fr-FR" sz="2400" b="1" dirty="0" smtClean="0"/>
              <a:t>Variation d’abondance par espèce</a:t>
            </a:r>
          </a:p>
          <a:p>
            <a:pPr marL="228600" lvl="1">
              <a:spcBef>
                <a:spcPts val="1000"/>
              </a:spcBef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801" y="151813"/>
            <a:ext cx="6400813" cy="6400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2700" y="5974521"/>
            <a:ext cx="561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filet, en rouge les captures pour le site 12</a:t>
            </a:r>
          </a:p>
        </p:txBody>
      </p:sp>
    </p:spTree>
    <p:extLst>
      <p:ext uri="{BB962C8B-B14F-4D97-AF65-F5344CB8AC3E}">
        <p14:creationId xmlns:p14="http://schemas.microsoft.com/office/powerpoint/2010/main" xmlns="" val="3758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805701" cy="951201"/>
          </a:xfrm>
        </p:spPr>
        <p:txBody>
          <a:bodyPr/>
          <a:lstStyle/>
          <a:p>
            <a:r>
              <a:rPr lang="fr-FR" sz="2400" b="1" dirty="0" smtClean="0"/>
              <a:t>Variation d’abondance par espèce</a:t>
            </a:r>
          </a:p>
          <a:p>
            <a:pPr marL="228600" lvl="1">
              <a:spcBef>
                <a:spcPts val="1000"/>
              </a:spcBef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801" y="151813"/>
            <a:ext cx="6400813" cy="6400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2700" y="5974521"/>
            <a:ext cx="561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filet, en rouge les captures pour le site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099" y="2388389"/>
            <a:ext cx="55517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1000"/>
              </a:spcBef>
              <a:buNone/>
            </a:pPr>
            <a:r>
              <a:rPr lang="fr-FR" dirty="0" smtClean="0"/>
              <a:t>Dans quels quantiles sont les point de la station et surtout ?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fr-FR" dirty="0" smtClean="0"/>
              <a:t>Observe t-on des changement de quantile atypique ? </a:t>
            </a:r>
          </a:p>
          <a:p>
            <a:pPr marL="228600" lvl="1">
              <a:spcBef>
                <a:spcPts val="1000"/>
              </a:spcBef>
              <a:buNone/>
            </a:pPr>
            <a:endParaRPr lang="fr-FR" dirty="0"/>
          </a:p>
          <a:p>
            <a:pPr marL="228600" lvl="1">
              <a:spcBef>
                <a:spcPts val="1000"/>
              </a:spcBef>
              <a:buNone/>
            </a:pPr>
            <a:r>
              <a:rPr lang="fr-FR" dirty="0" smtClean="0"/>
              <a:t>Site </a:t>
            </a:r>
            <a:r>
              <a:rPr lang="fr-FR" dirty="0"/>
              <a:t>atypique avec un nombre de capture important (frôlant les 95%)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9613900" y="774700"/>
            <a:ext cx="381000" cy="273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76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805701" cy="951201"/>
          </a:xfrm>
        </p:spPr>
        <p:txBody>
          <a:bodyPr/>
          <a:lstStyle/>
          <a:p>
            <a:r>
              <a:rPr lang="fr-FR" sz="2400" b="1" dirty="0" smtClean="0"/>
              <a:t>Variation d’abondance par espèce</a:t>
            </a:r>
          </a:p>
          <a:p>
            <a:pPr marL="228600" lvl="1">
              <a:spcBef>
                <a:spcPts val="1000"/>
              </a:spcBef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801" y="151813"/>
            <a:ext cx="6400813" cy="6400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2700" y="5974521"/>
            <a:ext cx="561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nombre </a:t>
            </a:r>
            <a:r>
              <a:rPr lang="fr-FR" sz="1600" i="1" dirty="0" smtClean="0"/>
              <a:t>d’adultes capturés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filet, en rouge les captures pour le site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099" y="2388389"/>
            <a:ext cx="5551701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1000"/>
              </a:spcBef>
              <a:buNone/>
            </a:pPr>
            <a:r>
              <a:rPr lang="fr-FR" dirty="0" smtClean="0"/>
              <a:t>Dans quels quantiles sont les point de la station et surtout ?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fr-FR" dirty="0" smtClean="0"/>
              <a:t>Observe t-on des changement de quantile atypique ? </a:t>
            </a:r>
          </a:p>
          <a:p>
            <a:pPr marL="228600" lvl="1">
              <a:spcBef>
                <a:spcPts val="100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36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330730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Productivité par groupe fonctionnel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730" y="0"/>
            <a:ext cx="686127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052413"/>
            <a:ext cx="5330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productivité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1500" y="1930400"/>
            <a:ext cx="5222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fr-FR" sz="2000" dirty="0" smtClean="0"/>
              <a:t>Effets locaux sur la productivité</a:t>
            </a:r>
          </a:p>
          <a:p>
            <a:pPr marL="342900" indent="-342900">
              <a:buFont typeface="Wingdings"/>
              <a:buChar char="à"/>
            </a:pPr>
            <a:endParaRPr lang="fr-FR" sz="2000" dirty="0"/>
          </a:p>
          <a:p>
            <a:pPr marL="342900" indent="-342900">
              <a:buFont typeface="Wingdings"/>
              <a:buChar char="à"/>
            </a:pPr>
            <a:r>
              <a:rPr lang="fr-FR" sz="2000" dirty="0" smtClean="0"/>
              <a:t>Productivité : proportion de jeune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976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6070732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Productivité par groupe fonctionnel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732" y="431359"/>
            <a:ext cx="6121268" cy="61212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productivité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15778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6070732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Productivité par groupe fonctionnel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732" y="431359"/>
            <a:ext cx="6121268" cy="612126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9474200" y="5562600"/>
            <a:ext cx="381000" cy="273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997700" y="2997200"/>
            <a:ext cx="381000" cy="273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productivité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23075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4769033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Productivité 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033" y="289812"/>
            <a:ext cx="7422967" cy="58409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62100" y="3022600"/>
            <a:ext cx="29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Même graphique par espèce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productivité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1374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330052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Productivité 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752" y="0"/>
            <a:ext cx="6861948" cy="68619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6052413"/>
            <a:ext cx="546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productivité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23026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330052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Productivité 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752" y="0"/>
            <a:ext cx="6861948" cy="686194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6807200" y="2997200"/>
            <a:ext cx="381000" cy="273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505700" y="5974521"/>
            <a:ext cx="444500" cy="37305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9950450" y="2755900"/>
            <a:ext cx="266700" cy="3619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0217150" y="5784082"/>
            <a:ext cx="387350" cy="43414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" y="6052413"/>
            <a:ext cx="546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productivité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30920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un tel outil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3686" y="1172481"/>
            <a:ext cx="10515600" cy="598261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Comment observer les différences entre variations locales et globales ?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178" y="2250657"/>
            <a:ext cx="6750451" cy="42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3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3" y="-1"/>
            <a:ext cx="5739188" cy="6887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0" y="1271299"/>
            <a:ext cx="6515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smtClean="0"/>
              <a:t>Condition corporelle par groupe fonctionnel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71500" y="1930400"/>
            <a:ext cx="5222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fr-FR" sz="2000" dirty="0" smtClean="0"/>
              <a:t>Effets locaux sur la condition corporelle</a:t>
            </a:r>
          </a:p>
          <a:p>
            <a:pPr marL="342900" indent="-342900">
              <a:buFont typeface="Wingdings"/>
              <a:buChar char="à"/>
            </a:pPr>
            <a:r>
              <a:rPr lang="fr-FR" sz="2000" dirty="0"/>
              <a:t>Dépend de la stratégie de migration et de la classe </a:t>
            </a:r>
            <a:r>
              <a:rPr lang="fr-FR" sz="2000" dirty="0" smtClean="0"/>
              <a:t>d'âge</a:t>
            </a:r>
          </a:p>
          <a:p>
            <a:pPr marL="342900" indent="-342900">
              <a:buFont typeface="Wingdings"/>
              <a:buChar char="à"/>
            </a:pPr>
            <a:endParaRPr lang="fr-FR" sz="2000" dirty="0"/>
          </a:p>
          <a:p>
            <a:pPr marL="342900" indent="-342900">
              <a:buFont typeface="Wingdings"/>
              <a:buChar char="à"/>
            </a:pPr>
            <a:endParaRPr lang="fr-FR" sz="2000" dirty="0" smtClean="0"/>
          </a:p>
          <a:p>
            <a:pPr marL="342900" indent="-342900">
              <a:buFont typeface="Wingdings"/>
              <a:buChar char="à"/>
            </a:pPr>
            <a:r>
              <a:rPr lang="fr-FR" sz="2000" dirty="0" smtClean="0"/>
              <a:t>Condition corporelle :  standardisée par la masse moyenne de l’espèce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98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268" y="421666"/>
            <a:ext cx="5977246" cy="5974396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6515100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Condition corporelle</a:t>
            </a:r>
            <a:r>
              <a:rPr lang="fr-FR" sz="2400" b="1" dirty="0" smtClean="0"/>
              <a:t> par groupe fonctionnel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22574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268" y="421666"/>
            <a:ext cx="5977246" cy="5974396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6515100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Condition corporelle</a:t>
            </a:r>
            <a:r>
              <a:rPr lang="fr-FR" sz="2400" b="1" dirty="0" smtClean="0"/>
              <a:t> par groupe fonctionnel</a:t>
            </a:r>
            <a:endParaRPr lang="fr-FR" sz="24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366000" y="4025900"/>
            <a:ext cx="482600" cy="673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31324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6682379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Condition corporelle 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379" y="-1"/>
            <a:ext cx="5509621" cy="68870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1500" y="1930400"/>
            <a:ext cx="5222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endParaRPr lang="fr-FR" sz="2000" dirty="0" smtClean="0"/>
          </a:p>
          <a:p>
            <a:pPr marL="342900" indent="-342900">
              <a:buFont typeface="Wingdings"/>
              <a:buChar char="à"/>
            </a:pPr>
            <a:r>
              <a:rPr lang="fr-FR" sz="2000" dirty="0" smtClean="0"/>
              <a:t>Pour les graphes par espèce </a:t>
            </a:r>
            <a:br>
              <a:rPr lang="fr-FR" sz="2000" dirty="0" smtClean="0"/>
            </a:br>
            <a:r>
              <a:rPr lang="fr-FR" sz="2000" dirty="0" smtClean="0"/>
              <a:t>condition corporelle : standardisée par l’écart de la LP à la LP moyenne de l’espèce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051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7045145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Condition corporelle</a:t>
            </a:r>
            <a:r>
              <a:rPr lang="fr-FR" sz="2400" b="1" dirty="0" smtClean="0"/>
              <a:t> 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145" y="-1"/>
            <a:ext cx="5146856" cy="6862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7546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7045145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Condition corporelle</a:t>
            </a:r>
            <a:r>
              <a:rPr lang="fr-FR" sz="2400" b="1" dirty="0" smtClean="0"/>
              <a:t> par espèce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01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7045145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Condition corporelle</a:t>
            </a:r>
            <a:r>
              <a:rPr lang="fr-FR" sz="2400" b="1" dirty="0" smtClean="0"/>
              <a:t> par espèce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</a:t>
            </a:r>
            <a:r>
              <a:rPr lang="fr-FR" sz="1600" i="1" dirty="0" smtClean="0"/>
              <a:t>de la condition corporelle par </a:t>
            </a:r>
            <a:r>
              <a:rPr lang="fr-FR" sz="1600" i="1" dirty="0"/>
              <a:t>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014" y="0"/>
            <a:ext cx="5143500" cy="68580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8902700" y="1104900"/>
            <a:ext cx="381000" cy="406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8902700" y="3022600"/>
            <a:ext cx="381000" cy="406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0439400" y="1511300"/>
            <a:ext cx="0" cy="508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57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589" y="1654200"/>
            <a:ext cx="7084926" cy="4048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</a:t>
            </a:r>
            <a:r>
              <a:rPr lang="fr-FR" sz="1600" i="1" dirty="0" smtClean="0"/>
              <a:t>taux de retour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600700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Taux de retour </a:t>
            </a:r>
            <a:r>
              <a:rPr lang="fr-FR" sz="2400" b="1" dirty="0" smtClean="0"/>
              <a:t>par groupe fonctionnel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71500" y="1930400"/>
            <a:ext cx="4550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fr-FR" sz="2000" dirty="0" smtClean="0"/>
              <a:t>Taux de retour indicateur complexe de taux de </a:t>
            </a:r>
            <a:r>
              <a:rPr lang="fr-FR" sz="2000" dirty="0" err="1" smtClean="0"/>
              <a:t>philopatrie</a:t>
            </a:r>
            <a:r>
              <a:rPr lang="fr-FR" sz="2000" dirty="0" smtClean="0"/>
              <a:t> local et des effets locaux et globaux</a:t>
            </a:r>
          </a:p>
          <a:p>
            <a:pPr marL="342900" indent="-342900">
              <a:buFont typeface="Wingdings"/>
              <a:buChar char="à"/>
            </a:pPr>
            <a:r>
              <a:rPr lang="fr-FR" sz="2000" dirty="0" smtClean="0"/>
              <a:t>Dépend de la stratégie de migration et de la classe d'âge</a:t>
            </a:r>
          </a:p>
          <a:p>
            <a:pPr marL="342900" indent="-342900">
              <a:buFont typeface="Wingdings"/>
              <a:buChar char="à"/>
            </a:pPr>
            <a:endParaRPr lang="fr-FR" sz="2000" dirty="0"/>
          </a:p>
          <a:p>
            <a:pPr marL="342900" indent="-342900">
              <a:buFont typeface="Wingdings"/>
              <a:buChar char="à"/>
            </a:pPr>
            <a:r>
              <a:rPr lang="fr-FR" sz="2000" dirty="0" smtClean="0"/>
              <a:t>Taux de retour:  proportion d’individus de l’année t contrôlé durant l’année t+1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68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458" y="435420"/>
            <a:ext cx="7136742" cy="6117207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-12700" y="1318354"/>
            <a:ext cx="5448300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Taux de retour </a:t>
            </a:r>
            <a:r>
              <a:rPr lang="fr-FR" sz="2400" b="1" dirty="0" smtClean="0"/>
              <a:t>par groupe fonctionnel</a:t>
            </a:r>
            <a:endParaRPr lang="fr-FR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</a:t>
            </a:r>
            <a:r>
              <a:rPr lang="fr-FR" sz="1600" i="1" dirty="0" smtClean="0"/>
              <a:t>taux de retour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19202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458" y="435420"/>
            <a:ext cx="7136742" cy="6117207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-12700" y="1318354"/>
            <a:ext cx="5448300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Taux de retour </a:t>
            </a:r>
            <a:r>
              <a:rPr lang="fr-FR" sz="2400" b="1" dirty="0" smtClean="0"/>
              <a:t>par groupe fonctionnel</a:t>
            </a:r>
            <a:endParaRPr lang="fr-FR" sz="24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845300" y="2095500"/>
            <a:ext cx="381000" cy="406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124700" y="3797300"/>
            <a:ext cx="381000" cy="406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464300" y="3797300"/>
            <a:ext cx="1041400" cy="660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</a:t>
            </a:r>
            <a:r>
              <a:rPr lang="fr-FR" sz="1600" i="1" dirty="0" smtClean="0"/>
              <a:t>taux de retour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706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prépare-t-on 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214" y="1281446"/>
            <a:ext cx="7633993" cy="5320076"/>
          </a:xfrm>
        </p:spPr>
        <p:txBody>
          <a:bodyPr>
            <a:normAutofit/>
          </a:bodyPr>
          <a:lstStyle/>
          <a:p>
            <a:r>
              <a:rPr lang="fr-FR" b="1" dirty="0" smtClean="0"/>
              <a:t>Les corrections</a:t>
            </a:r>
          </a:p>
          <a:p>
            <a:pPr marL="0" indent="0">
              <a:buNone/>
            </a:pPr>
            <a:r>
              <a:rPr lang="fr-FR" sz="1800" dirty="0" smtClean="0"/>
              <a:t>   Plusieurs </a:t>
            </a:r>
            <a:r>
              <a:rPr lang="fr-FR" sz="1800" dirty="0"/>
              <a:t>corrections et </a:t>
            </a:r>
            <a:r>
              <a:rPr lang="fr-FR" sz="1800" dirty="0" smtClean="0"/>
              <a:t>recherches d’erreurs </a:t>
            </a:r>
            <a:r>
              <a:rPr lang="fr-FR" sz="1800" dirty="0"/>
              <a:t>sont </a:t>
            </a:r>
            <a:r>
              <a:rPr lang="fr-FR" sz="1800" dirty="0" smtClean="0"/>
              <a:t>effectuées </a:t>
            </a:r>
            <a:r>
              <a:rPr lang="fr-FR" sz="1800" dirty="0"/>
              <a:t>sur les </a:t>
            </a:r>
            <a:r>
              <a:rPr lang="fr-FR" sz="1800" dirty="0" smtClean="0"/>
              <a:t>données</a:t>
            </a:r>
          </a:p>
          <a:p>
            <a:pPr marL="0" indent="0">
              <a:buNone/>
            </a:pPr>
            <a:endParaRPr lang="fr-FR" sz="2000" dirty="0"/>
          </a:p>
          <a:p>
            <a:pPr lvl="1"/>
            <a:r>
              <a:rPr lang="fr-FR" sz="1600" dirty="0"/>
              <a:t>Doublon</a:t>
            </a:r>
          </a:p>
          <a:p>
            <a:pPr lvl="1"/>
            <a:r>
              <a:rPr lang="fr-FR" sz="1600" dirty="0"/>
              <a:t>Numéros de bague</a:t>
            </a:r>
          </a:p>
          <a:p>
            <a:pPr lvl="1"/>
            <a:r>
              <a:rPr lang="fr-FR" sz="1600" dirty="0" smtClean="0"/>
              <a:t>Numéros des filets</a:t>
            </a:r>
          </a:p>
          <a:p>
            <a:pPr lvl="1"/>
            <a:r>
              <a:rPr lang="fr-FR" sz="1600" dirty="0" smtClean="0"/>
              <a:t>Age</a:t>
            </a:r>
          </a:p>
          <a:p>
            <a:pPr lvl="1"/>
            <a:r>
              <a:rPr lang="fr-FR" sz="1600" dirty="0" smtClean="0"/>
              <a:t>Sexe</a:t>
            </a:r>
          </a:p>
          <a:p>
            <a:pPr lvl="1"/>
            <a:r>
              <a:rPr lang="fr-FR" sz="1600" dirty="0" smtClean="0"/>
              <a:t>Mesure</a:t>
            </a:r>
          </a:p>
          <a:p>
            <a:pPr marL="457200" lvl="1" indent="0">
              <a:buNone/>
            </a:pPr>
            <a:endParaRPr lang="fr-FR" sz="1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Les données aberrantes sont : conservées, corrigées ou exclues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Une base de données est créée et vos données « curieuses » vous sont fournies 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Objectif: </a:t>
            </a:r>
            <a:r>
              <a:rPr lang="fr-FR" sz="1800" b="1" dirty="0" smtClean="0">
                <a:sym typeface="Wingdings" panose="05000000000000000000" pitchFamily="2" charset="2"/>
              </a:rPr>
              <a:t>Améliorer le jeux de données STOC-capture </a:t>
            </a:r>
            <a:br>
              <a:rPr lang="fr-FR" sz="1800" b="1" dirty="0" smtClean="0">
                <a:sym typeface="Wingdings" panose="05000000000000000000" pitchFamily="2" charset="2"/>
              </a:rPr>
            </a:br>
            <a:r>
              <a:rPr lang="fr-FR" sz="1800" dirty="0" smtClean="0">
                <a:sym typeface="Wingdings" panose="05000000000000000000" pitchFamily="2" charset="2"/>
              </a:rPr>
              <a:t>pour limiter le bruit dans les analyses</a:t>
            </a:r>
            <a:endParaRPr lang="fr-FR" sz="18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2193" y="1195043"/>
            <a:ext cx="3670705" cy="49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1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6758901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Taux de retour 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8901" y="-1"/>
            <a:ext cx="5356576" cy="68870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62100" y="3022600"/>
            <a:ext cx="29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Même graphique par espèce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52413"/>
            <a:ext cx="579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</a:t>
            </a:r>
            <a:r>
              <a:rPr lang="fr-FR" sz="1600" i="1" dirty="0" smtClean="0"/>
              <a:t>taux de retour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mètres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27194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263722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Taux de retour </a:t>
            </a:r>
            <a:r>
              <a:rPr lang="fr-FR" sz="2400" b="1" dirty="0" smtClean="0"/>
              <a:t>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052413"/>
            <a:ext cx="533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</a:t>
            </a:r>
            <a:r>
              <a:rPr lang="fr-FR" sz="1600" i="1" dirty="0" smtClean="0"/>
              <a:t>taux de retour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</a:t>
            </a:r>
            <a:r>
              <a:rPr lang="fr-FR" sz="1600" i="1" dirty="0" err="1" smtClean="0"/>
              <a:t>mètress</a:t>
            </a:r>
            <a:r>
              <a:rPr lang="fr-FR" sz="1600" i="1" dirty="0" smtClean="0"/>
              <a:t>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21861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indicateurs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71299"/>
            <a:ext cx="5263722" cy="4351338"/>
          </a:xfrm>
        </p:spPr>
        <p:txBody>
          <a:bodyPr>
            <a:normAutofit/>
          </a:bodyPr>
          <a:lstStyle/>
          <a:p>
            <a:r>
              <a:rPr lang="fr-FR" sz="2400" b="1" dirty="0"/>
              <a:t>Taux de retour </a:t>
            </a:r>
            <a:r>
              <a:rPr lang="fr-FR" sz="2400" b="1" dirty="0" smtClean="0"/>
              <a:t>par espèce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6604000" y="5356225"/>
            <a:ext cx="381000" cy="273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616700" y="1006475"/>
            <a:ext cx="381000" cy="273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052413"/>
            <a:ext cx="533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r">
              <a:spcBef>
                <a:spcPts val="1000"/>
              </a:spcBef>
              <a:buNone/>
            </a:pPr>
            <a:r>
              <a:rPr lang="fr-FR" sz="1600" i="1" dirty="0"/>
              <a:t>Variation des quantiles (médiane, 50% et 95%) du </a:t>
            </a:r>
            <a:r>
              <a:rPr lang="fr-FR" sz="1600" i="1" dirty="0" smtClean="0"/>
              <a:t>taux de retour </a:t>
            </a:r>
            <a:r>
              <a:rPr lang="fr-FR" sz="1600" i="1" dirty="0"/>
              <a:t>par saison par site  pour </a:t>
            </a:r>
            <a:r>
              <a:rPr lang="fr-FR" sz="1600" i="1" dirty="0" smtClean="0"/>
              <a:t>120 </a:t>
            </a:r>
            <a:r>
              <a:rPr lang="fr-FR" sz="1600" i="1" dirty="0" err="1" smtClean="0"/>
              <a:t>mètress</a:t>
            </a:r>
            <a:r>
              <a:rPr lang="fr-FR" sz="1600" i="1" dirty="0" smtClean="0"/>
              <a:t> </a:t>
            </a:r>
            <a:r>
              <a:rPr lang="fr-FR" sz="1600" i="1" dirty="0"/>
              <a:t>de filet</a:t>
            </a:r>
          </a:p>
        </p:txBody>
      </p:sp>
    </p:spTree>
    <p:extLst>
      <p:ext uri="{BB962C8B-B14F-4D97-AF65-F5344CB8AC3E}">
        <p14:creationId xmlns:p14="http://schemas.microsoft.com/office/powerpoint/2010/main" xmlns="" val="33965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83" y="175334"/>
            <a:ext cx="4924875" cy="6566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87092" y="678692"/>
            <a:ext cx="5543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Merci de votre attention…</a:t>
            </a:r>
          </a:p>
          <a:p>
            <a:pPr algn="ctr"/>
            <a:endParaRPr lang="fr-FR" sz="3200" dirty="0"/>
          </a:p>
          <a:p>
            <a:pPr algn="ctr"/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r>
              <a:rPr lang="fr-FR" sz="3200" dirty="0" smtClean="0"/>
              <a:t>Et à vous de jouer !!! </a:t>
            </a:r>
            <a:r>
              <a:rPr lang="fr-FR" sz="3200" dirty="0" smtClean="0">
                <a:sym typeface="Wingdings" panose="05000000000000000000" pitchFamily="2" charset="2"/>
              </a:rPr>
              <a:t></a:t>
            </a: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5798851" y="5735934"/>
            <a:ext cx="603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/>
              <a:t>P.S : Tous vos commentaires permettront d’améliorer ce nouvel outil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23827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un tel outil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3685" y="1303111"/>
            <a:ext cx="10515600" cy="598261"/>
          </a:xfrm>
        </p:spPr>
        <p:txBody>
          <a:bodyPr>
            <a:normAutofit/>
          </a:bodyPr>
          <a:lstStyle/>
          <a:p>
            <a:r>
              <a:rPr lang="fr-FR" b="1" dirty="0" smtClean="0"/>
              <a:t>Les différences sont-elles comparables ?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076656" y="2384257"/>
            <a:ext cx="9861021" cy="4085199"/>
            <a:chOff x="2795315" y="3236685"/>
            <a:chExt cx="7118842" cy="300446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96687" y="3236685"/>
              <a:ext cx="5217470" cy="300445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95315" y="3236686"/>
              <a:ext cx="1901372" cy="3004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372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</a:t>
            </a:r>
            <a:r>
              <a:rPr lang="fr-FR" b="1" dirty="0">
                <a:solidFill>
                  <a:schemeClr val="bg1"/>
                </a:solidFill>
              </a:rPr>
              <a:t>prépare-t-on </a:t>
            </a:r>
            <a:r>
              <a:rPr lang="fr-FR" b="1" dirty="0" smtClean="0">
                <a:solidFill>
                  <a:schemeClr val="bg1"/>
                </a:solidFill>
              </a:rPr>
              <a:t>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1511"/>
            <a:ext cx="10515600" cy="4351338"/>
          </a:xfrm>
        </p:spPr>
        <p:txBody>
          <a:bodyPr/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protocole STOC est contraignant !!!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</a:t>
            </a:r>
            <a:r>
              <a:rPr lang="fr-FR" b="1" dirty="0">
                <a:solidFill>
                  <a:schemeClr val="bg1"/>
                </a:solidFill>
              </a:rPr>
              <a:t>prépare-t-on </a:t>
            </a:r>
            <a:r>
              <a:rPr lang="fr-FR" b="1" dirty="0" smtClean="0">
                <a:solidFill>
                  <a:schemeClr val="bg1"/>
                </a:solidFill>
              </a:rPr>
              <a:t>les données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1511"/>
            <a:ext cx="10515600" cy="4351338"/>
          </a:xfrm>
        </p:spPr>
        <p:txBody>
          <a:bodyPr/>
          <a:lstStyle/>
          <a:p>
            <a:r>
              <a:rPr lang="fr-FR" b="1" dirty="0" smtClean="0"/>
              <a:t>Standardiser les efforts de capture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protocole STOC est contraignant !!!</a:t>
            </a:r>
          </a:p>
          <a:p>
            <a:pPr lvl="1"/>
            <a:r>
              <a:rPr lang="fr-FR" dirty="0" smtClean="0"/>
              <a:t>Mais des libertés laissées aux bagueurs entrainent des efforts d’échantillonnage différents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8914" y="6218228"/>
            <a:ext cx="1117600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20269</TotalTime>
  <Words>2094</Words>
  <Application>Microsoft Office PowerPoint</Application>
  <PresentationFormat>Personnalisé</PresentationFormat>
  <Paragraphs>368</Paragraphs>
  <Slides>63</Slides>
  <Notes>63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Office Theme</vt:lpstr>
      <vt:lpstr>Atelier ‘Reporting STOC Capture’ Indicateurs locaux de fonctionnement des populations d’oiseaux communs  à partir de données de baguage</vt:lpstr>
      <vt:lpstr>Pourquoi un tel outil ?</vt:lpstr>
      <vt:lpstr>Pourquoi un tel outil ?</vt:lpstr>
      <vt:lpstr>Pourquoi un tel outil ?</vt:lpstr>
      <vt:lpstr>Pourquoi un tel outil ?</vt:lpstr>
      <vt:lpstr>Comment prépare-t-on les données ?</vt:lpstr>
      <vt:lpstr>Pourquoi un tel outil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prépare-t-on les données 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Comment interpréter les graphiques?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Les indicateurs</vt:lpstr>
      <vt:lpstr>Diapositive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Réponses démographiques des oiseaux aux changements globaux dans l’espace : des tendances nationales à la gestion locale</dc:title>
  <dc:creator>Manon Ghislain</dc:creator>
  <cp:lastModifiedBy>Romain Lorrilliere</cp:lastModifiedBy>
  <cp:revision>558</cp:revision>
  <dcterms:created xsi:type="dcterms:W3CDTF">2014-01-27T13:19:02Z</dcterms:created>
  <dcterms:modified xsi:type="dcterms:W3CDTF">2017-03-10T20:41:08Z</dcterms:modified>
</cp:coreProperties>
</file>